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2T18:50:35.0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525 52,'-16'-1,"1"-1,-1 0,0-1,1-1,-28-10,-33-9,70 23,-1-1,1 1,0 0,0 0,0 1,0 0,0 0,-1 0,2 1,-1 0,-11 5,-6 4,-33 23,38-22,7-5,0 0,1 1,-1 1,2 0,-1 0,1 1,1 0,0 0,0 1,1 0,0 1,1-1,1 1,-1 1,2-1,0 1,0-1,2 1,-1 0,2 0,-1 1,2-1,0 0,0 0,1 0,6 26,-3-29,0 0,1 0,0 0,1 0,0-1,1 0,-1 0,2-1,-1 0,1 0,0 0,1-1,0-1,0 1,1-2,-1 1,1-1,0-1,1 1,-1-2,1 1,-1-2,1 1,12 0,136-3,-71-2,-81 2,-1 0,0-1,1 1,-1-1,0 0,0-1,0 0,0 0,0 0,0 0,0-1,-1 0,1-1,7-5,-6 2,0 0,-1-1,0 0,0 0,0 0,-1-1,0 1,5-15,10-22,-1 3,15-48,-29 75,-1-1,-1 1,-1-1,0 0,-1 0,-1 0,-1-16,0 28,0-1,0 1,0 0,-1 0,1-1,-1 1,0 1,-1-1,1 0,-1 0,1 1,-1-1,0 1,0 0,-1 0,1 0,-1 1,1-1,-1 1,-6-4,-9-3,0 1,-1 0,-21-5,18 6,1 1,3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C44F-344B-41F6-9E93-47B139465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0E2FB-7725-4EAA-8C78-47DD6BF56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5C9A9-1AA8-4189-86AF-F70DF56F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57E48-644B-449E-932C-74BED9A9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932F-67F5-4C44-A021-F6DFCD86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3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F868-27D2-4A4E-9621-FA0F14940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F4C5E-F10F-49CA-87AF-1A238E352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29DD5-68DE-4577-9FF2-E302CBFF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853C5-7987-4B2F-B7F4-A206CB17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8010B-8CA3-4686-9493-1AC399F1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968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DB1A4E-3C09-49A6-9D9A-0FFECC945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BD76D-0F30-4308-A17A-82D5B0FB2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0875D-5D8B-4C89-904D-11BEA02A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8FC5A-4F6F-4472-B65E-5592E138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36C7E-F008-4B12-A555-B97F99A81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39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9F1F-92C0-4092-81D5-22B72394F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EAB68-6189-4152-BB40-17C85AC7A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0672F-79DB-4B91-95F9-5CC4A7BA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7E660-D251-44CB-815A-645C9BB1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6324C-2B50-4CBE-BE59-EF2A76D6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606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9080-B3BB-4847-961E-83DE33B7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B3632-EFCF-4B63-B37F-1503BA15D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0B170-A9A8-408E-AA96-54B90C8D1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4776-FF63-41EF-B84A-7134A1E4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02138-3159-4D59-A79E-C42EF082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49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E70F-15BF-4284-BAB4-5EDE66D6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0ADC-2170-4A83-AD8A-78D553E3A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5A164-BCD6-4E2F-A734-02B6F126B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3C66F-0E84-446C-BF68-8E1461591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78EA0-9304-4A5F-990E-78B1F742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BDE47-2A2B-4EC9-8FC4-7885F319D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43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8C45-8B5B-4748-B582-B2D59D1C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4084-06F3-4906-B41E-8DA45BCB7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C8517-C5B9-43DF-A7B7-FB1B0EF8F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DA5D5A-4912-4DC9-AD1C-4B6921B46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487EA-CD66-4BCB-8817-A73806389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08333-1A8B-4D6F-8E7A-496215B6C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C48C5-9CEF-4895-8855-2B03BC0BD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5EAED-B5F8-4971-B9A8-FE9C5A9D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338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2A6A-A86E-4448-A4D8-83B0E899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01218-9737-4BB0-A8E7-12FDFE4BD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EAF00-493E-49C4-9D1D-9938E9F2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43961-D5D6-4FE6-B500-2C883AD3B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610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28C8-C09C-48D9-9BE8-F3279218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64E58E-A2A1-4F18-9FE7-64F746E4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E25A7-F67E-492D-86CF-64E5BC107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2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337E-D337-41B1-ABC2-B6D0CB84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82F3-A30F-490A-B35E-E2682710B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D5A81-2193-4890-AAD4-58EBAD39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5E3B0-C241-4798-A922-BB206DC9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F6A113-21EA-41F5-9726-25DAB13B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0BA81-510C-4815-9451-100BA6D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95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6BE0-9DAA-456D-95B9-1731A698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3C792-8DC2-4B40-847E-609D3D0B1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62D47-162E-4F67-8610-C720EF6D5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A3C66-9DE8-43F8-B0D3-4C363B68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EA45C-0781-41F5-8D09-167A7DD69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0E0F6-4842-4CE4-9781-876FDD54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74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78D0EB-C482-468B-86A4-5AC506138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90B6A-A97B-416B-91EB-2B88E2DA8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CE456-0C4A-4FA0-9506-7DA8C683D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B6626-A468-497D-8199-B2563390C7CF}" type="datetimeFigureOut">
              <a:rPr lang="en-GB" smtClean="0"/>
              <a:t>03/03/2022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B46D5-5C25-4B4A-AAE4-461F067B9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14E71-E9FF-4158-81C0-21D69CF9D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5566C-E85D-4B4B-A946-A146DACB34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91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97F4-3329-4A45-892F-0B1B41497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OPS &amp; Diamond Eurofer Steel Surface Removal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D41B7-B57A-4CD6-A82E-BCE6F213C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2205"/>
            <a:ext cx="9144000" cy="1655762"/>
          </a:xfrm>
        </p:spPr>
        <p:txBody>
          <a:bodyPr/>
          <a:lstStyle/>
          <a:p>
            <a:r>
              <a:rPr lang="en-GB" dirty="0"/>
              <a:t>A. Wylie</a:t>
            </a:r>
          </a:p>
        </p:txBody>
      </p:sp>
    </p:spTree>
    <p:extLst>
      <p:ext uri="{BB962C8B-B14F-4D97-AF65-F5344CB8AC3E}">
        <p14:creationId xmlns:p14="http://schemas.microsoft.com/office/powerpoint/2010/main" val="63835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9B7F-16AD-4764-9082-888C99EB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57" y="1103671"/>
            <a:ext cx="10515600" cy="1325563"/>
          </a:xfrm>
        </p:spPr>
        <p:txBody>
          <a:bodyPr/>
          <a:lstStyle/>
          <a:p>
            <a:r>
              <a:rPr lang="en-GB" dirty="0"/>
              <a:t>OPS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FFB0-741A-4A8D-918C-38E8DCAE7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57" y="2253098"/>
            <a:ext cx="6342925" cy="4351338"/>
          </a:xfrm>
        </p:spPr>
        <p:txBody>
          <a:bodyPr>
            <a:normAutofit/>
          </a:bodyPr>
          <a:lstStyle/>
          <a:p>
            <a:r>
              <a:rPr lang="en-GB" sz="2000" dirty="0"/>
              <a:t>Wish to preserve as much of c. 15 micron proton irradiated layer as is possible</a:t>
            </a:r>
          </a:p>
          <a:p>
            <a:r>
              <a:rPr lang="en-GB" sz="2000" dirty="0"/>
              <a:t>Eurofer weld base material cut-off polished to OPS finish</a:t>
            </a:r>
          </a:p>
          <a:p>
            <a:r>
              <a:rPr lang="en-GB" sz="2000" dirty="0"/>
              <a:t>Roughly same surface area as welded samples</a:t>
            </a:r>
          </a:p>
          <a:p>
            <a:r>
              <a:rPr lang="en-GB" sz="2000" dirty="0"/>
              <a:t>Groove scratched in for OPS study as reference point</a:t>
            </a:r>
          </a:p>
          <a:p>
            <a:r>
              <a:rPr lang="en-GB" sz="2000" dirty="0"/>
              <a:t>Surface analysis using </a:t>
            </a:r>
            <a:r>
              <a:rPr lang="en-GB" sz="2000" dirty="0" err="1"/>
              <a:t>NanoFocus</a:t>
            </a:r>
            <a:r>
              <a:rPr lang="en-GB" sz="2000" dirty="0"/>
              <a:t> µScan Custom laser profiler</a:t>
            </a:r>
          </a:p>
          <a:p>
            <a:r>
              <a:rPr lang="en-GB" sz="2000" dirty="0"/>
              <a:t>Hand-polished OPS (undiluted 40 nm) at 10 minute intervals</a:t>
            </a:r>
          </a:p>
          <a:p>
            <a:r>
              <a:rPr lang="en-GB" sz="2000" dirty="0"/>
              <a:t>2-D profile comparison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BE7F062A-680C-4356-BAAF-64BE09B1A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17635" r="17957" b="22294"/>
          <a:stretch/>
        </p:blipFill>
        <p:spPr>
          <a:xfrm>
            <a:off x="7094720" y="2253098"/>
            <a:ext cx="3578942" cy="29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9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64EFBDD2-BE46-41C1-BE36-E4B66C5B4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228600"/>
            <a:ext cx="5619750" cy="3200400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7F470C17-95EE-4628-B8F3-75F93DB99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8600"/>
            <a:ext cx="5560877" cy="3200401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84B834A8-FF39-4719-A2BA-BC8AED3D5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" y="3429001"/>
            <a:ext cx="5605461" cy="3171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EB500-BA7D-4E91-9C29-466D3CEAB02E}"/>
              </a:ext>
            </a:extLst>
          </p:cNvPr>
          <p:cNvSpPr txBox="1"/>
          <p:nvPr/>
        </p:nvSpPr>
        <p:spPr>
          <a:xfrm>
            <a:off x="2251588" y="432620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 grooved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8BDBF-3E84-4399-BCC8-62753E739108}"/>
              </a:ext>
            </a:extLst>
          </p:cNvPr>
          <p:cNvSpPr txBox="1"/>
          <p:nvPr/>
        </p:nvSpPr>
        <p:spPr>
          <a:xfrm>
            <a:off x="7871338" y="43262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min 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69268-5C30-4753-88B5-50ED31EFC15B}"/>
              </a:ext>
            </a:extLst>
          </p:cNvPr>
          <p:cNvSpPr txBox="1"/>
          <p:nvPr/>
        </p:nvSpPr>
        <p:spPr>
          <a:xfrm>
            <a:off x="2251588" y="363302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min OPS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E1606-E360-4351-8F98-6BA965AF467A}"/>
              </a:ext>
            </a:extLst>
          </p:cNvPr>
          <p:cNvSpPr txBox="1"/>
          <p:nvPr/>
        </p:nvSpPr>
        <p:spPr>
          <a:xfrm>
            <a:off x="7369893" y="5742193"/>
            <a:ext cx="4098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Error of 1.4 um =&gt; erosion not observable</a:t>
            </a:r>
          </a:p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≤ 1.4 um erosion</a:t>
            </a:r>
            <a:endParaRPr lang="en-GB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C0AF1D2-9E4E-49DD-9FC8-8F02E5A91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37078"/>
              </p:ext>
            </p:extLst>
          </p:nvPr>
        </p:nvGraphicFramePr>
        <p:xfrm>
          <a:off x="6154872" y="3813426"/>
          <a:ext cx="5546591" cy="1680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7156">
                  <a:extLst>
                    <a:ext uri="{9D8B030D-6E8A-4147-A177-3AD203B41FA5}">
                      <a16:colId xmlns:a16="http://schemas.microsoft.com/office/drawing/2014/main" val="2573789243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966371649"/>
                    </a:ext>
                  </a:extLst>
                </a:gridCol>
                <a:gridCol w="1107440">
                  <a:extLst>
                    <a:ext uri="{9D8B030D-6E8A-4147-A177-3AD203B41FA5}">
                      <a16:colId xmlns:a16="http://schemas.microsoft.com/office/drawing/2014/main" val="110366184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448078252"/>
                    </a:ext>
                  </a:extLst>
                </a:gridCol>
                <a:gridCol w="1151435">
                  <a:extLst>
                    <a:ext uri="{9D8B030D-6E8A-4147-A177-3AD203B41FA5}">
                      <a16:colId xmlns:a16="http://schemas.microsoft.com/office/drawing/2014/main" val="4095938497"/>
                    </a:ext>
                  </a:extLst>
                </a:gridCol>
              </a:tblGrid>
              <a:tr h="81010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OPS Polishing Time /mins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Trough height/um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Plane height /um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Difference /um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Removed thickness/um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2234159"/>
                  </a:ext>
                </a:extLst>
              </a:tr>
              <a:tr h="29018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-218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29.5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247.5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7262107"/>
                  </a:ext>
                </a:extLst>
              </a:tr>
              <a:tr h="29018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-217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246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1.5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42356826"/>
                  </a:ext>
                </a:extLst>
              </a:tr>
              <a:tr h="290186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-219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27.3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246.3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-0.3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58238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225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pectacles&#10;&#10;Description automatically generated">
            <a:extLst>
              <a:ext uri="{FF2B5EF4-FFF2-40B4-BE49-F238E27FC236}">
                <a16:creationId xmlns:a16="http://schemas.microsoft.com/office/drawing/2014/main" id="{D6959F01-509F-4CB7-B55C-BDB2A90038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/>
          <a:stretch/>
        </p:blipFill>
        <p:spPr>
          <a:xfrm>
            <a:off x="481780" y="1"/>
            <a:ext cx="5350620" cy="685799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65730D2-7952-4DBE-BBBF-54AD612BE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20" y="0"/>
            <a:ext cx="51435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908461-FC60-428A-BF3B-4B0A9B983A4F}"/>
              </a:ext>
            </a:extLst>
          </p:cNvPr>
          <p:cNvSpPr txBox="1"/>
          <p:nvPr/>
        </p:nvSpPr>
        <p:spPr>
          <a:xfrm>
            <a:off x="1920365" y="5388075"/>
            <a:ext cx="2949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As-received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0506B-AEED-45E5-9866-98A7D9EB637E}"/>
              </a:ext>
            </a:extLst>
          </p:cNvPr>
          <p:cNvSpPr txBox="1"/>
          <p:nvPr/>
        </p:nvSpPr>
        <p:spPr>
          <a:xfrm>
            <a:off x="7010400" y="5388076"/>
            <a:ext cx="4611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3-minute hand-OPS 40 nm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</a:rPr>
              <a:t>=&gt; Not enough removed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308D4-336C-4957-8D7E-7662E4AA32D3}"/>
              </a:ext>
            </a:extLst>
          </p:cNvPr>
          <p:cNvSpPr txBox="1"/>
          <p:nvPr/>
        </p:nvSpPr>
        <p:spPr>
          <a:xfrm>
            <a:off x="918220" y="1636377"/>
            <a:ext cx="2949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Trying to remove proton irradiation staining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666F93-8F78-4334-9A3F-3D50655236DC}"/>
              </a:ext>
            </a:extLst>
          </p:cNvPr>
          <p:cNvCxnSpPr/>
          <p:nvPr/>
        </p:nvCxnSpPr>
        <p:spPr>
          <a:xfrm flipV="1">
            <a:off x="1690255" y="2521527"/>
            <a:ext cx="452581" cy="12561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3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preview">
            <a:extLst>
              <a:ext uri="{FF2B5EF4-FFF2-40B4-BE49-F238E27FC236}">
                <a16:creationId xmlns:a16="http://schemas.microsoft.com/office/drawing/2014/main" id="{7AF66C44-B841-4EF1-8430-987E5091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315" y="835339"/>
            <a:ext cx="4063181" cy="323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empty, container, plastic&#10;&#10;Description automatically generated">
            <a:extLst>
              <a:ext uri="{FF2B5EF4-FFF2-40B4-BE49-F238E27FC236}">
                <a16:creationId xmlns:a16="http://schemas.microsoft.com/office/drawing/2014/main" id="{899D5212-8FE3-4F50-BD45-1DFB0AD02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7240"/>
          <a:stretch/>
        </p:blipFill>
        <p:spPr>
          <a:xfrm>
            <a:off x="324464" y="857863"/>
            <a:ext cx="5652295" cy="5142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FE924F-C9B8-4956-AE90-98ABFA0140CF}"/>
                  </a:ext>
                </a:extLst>
              </p14:cNvPr>
              <p14:cNvContentPartPr/>
              <p14:nvPr/>
            </p14:nvContentPartPr>
            <p14:xfrm>
              <a:off x="2996354" y="3383013"/>
              <a:ext cx="258840" cy="20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FE924F-C9B8-4956-AE90-98ABFA0140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7714" y="3374373"/>
                <a:ext cx="276480" cy="223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8E7AF2-0F3B-4465-B959-2575365F1A5B}"/>
              </a:ext>
            </a:extLst>
          </p:cNvPr>
          <p:cNvCxnSpPr>
            <a:cxnSpLocks/>
          </p:cNvCxnSpPr>
          <p:nvPr/>
        </p:nvCxnSpPr>
        <p:spPr>
          <a:xfrm flipV="1">
            <a:off x="3150611" y="835339"/>
            <a:ext cx="3620702" cy="2547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C6DE84-DDE6-4F1E-BCBC-5C670D963C25}"/>
              </a:ext>
            </a:extLst>
          </p:cNvPr>
          <p:cNvCxnSpPr>
            <a:cxnSpLocks/>
          </p:cNvCxnSpPr>
          <p:nvPr/>
        </p:nvCxnSpPr>
        <p:spPr>
          <a:xfrm flipH="1" flipV="1">
            <a:off x="3125775" y="3589294"/>
            <a:ext cx="3645538" cy="4798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D434A1-2AEE-44AA-814D-F6C8BCC2A32C}"/>
              </a:ext>
            </a:extLst>
          </p:cNvPr>
          <p:cNvSpPr txBox="1"/>
          <p:nvPr/>
        </p:nvSpPr>
        <p:spPr>
          <a:xfrm>
            <a:off x="7069994" y="306662"/>
            <a:ext cx="346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HV10 indent using </a:t>
            </a:r>
            <a:r>
              <a:rPr lang="en-GB" sz="1600" dirty="0" err="1"/>
              <a:t>Struers</a:t>
            </a:r>
            <a:r>
              <a:rPr lang="en-GB" sz="1600" dirty="0"/>
              <a:t> </a:t>
            </a:r>
            <a:r>
              <a:rPr lang="en-GB" sz="1600" dirty="0" err="1"/>
              <a:t>Durascan</a:t>
            </a:r>
            <a:r>
              <a:rPr lang="en-GB" sz="1600" dirty="0"/>
              <a:t> 80 </a:t>
            </a:r>
          </a:p>
          <a:p>
            <a:pPr algn="ctr"/>
            <a:r>
              <a:rPr lang="en-GB" sz="1600" dirty="0"/>
              <a:t>auto hardness tester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72B8F-5216-42AB-87AC-ABAD9AF3DAD6}"/>
              </a:ext>
            </a:extLst>
          </p:cNvPr>
          <p:cNvSpPr txBox="1"/>
          <p:nvPr/>
        </p:nvSpPr>
        <p:spPr>
          <a:xfrm>
            <a:off x="7034140" y="4378037"/>
            <a:ext cx="3537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Attempt with diamond ¼ micron hand-polishing at 10 min intervals</a:t>
            </a:r>
          </a:p>
        </p:txBody>
      </p:sp>
    </p:spTree>
    <p:extLst>
      <p:ext uri="{BB962C8B-B14F-4D97-AF65-F5344CB8AC3E}">
        <p14:creationId xmlns:p14="http://schemas.microsoft.com/office/powerpoint/2010/main" val="359709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370187B4-9998-4E3B-9D58-2412D0B53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319087"/>
            <a:ext cx="5438775" cy="3109913"/>
          </a:xfrm>
          <a:prstGeom prst="rect">
            <a:avLst/>
          </a:prstGeo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1A3C396C-707B-49C4-981D-7082F0DEA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10833"/>
            <a:ext cx="5391151" cy="3138488"/>
          </a:xfrm>
          <a:prstGeom prst="rect">
            <a:avLst/>
          </a:prstGeom>
        </p:spPr>
      </p:pic>
      <p:pic>
        <p:nvPicPr>
          <p:cNvPr id="9" name="Picture 8" descr="Chart, surface chart&#10;&#10;Description automatically generated">
            <a:extLst>
              <a:ext uri="{FF2B5EF4-FFF2-40B4-BE49-F238E27FC236}">
                <a16:creationId xmlns:a16="http://schemas.microsoft.com/office/drawing/2014/main" id="{C42D93E6-DD71-41CC-901B-7CFA8F026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3" y="3429001"/>
            <a:ext cx="5438775" cy="3167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B85286-A9B0-4D98-8C2B-B15AB683A8C1}"/>
              </a:ext>
            </a:extLst>
          </p:cNvPr>
          <p:cNvSpPr txBox="1"/>
          <p:nvPr/>
        </p:nvSpPr>
        <p:spPr>
          <a:xfrm>
            <a:off x="2275840" y="609600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As-indented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AEC48-5CCE-47A0-AD7C-E8D2EFA029F1}"/>
              </a:ext>
            </a:extLst>
          </p:cNvPr>
          <p:cNvSpPr txBox="1"/>
          <p:nvPr/>
        </p:nvSpPr>
        <p:spPr>
          <a:xfrm>
            <a:off x="7471340" y="60960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 mins ¼ um hand-polish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F84018-3F2A-48B6-8FF5-88E9BF38DDB3}"/>
              </a:ext>
            </a:extLst>
          </p:cNvPr>
          <p:cNvSpPr txBox="1"/>
          <p:nvPr/>
        </p:nvSpPr>
        <p:spPr>
          <a:xfrm>
            <a:off x="2056377" y="361696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 mins ¼ um hand-polish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52419D4-CFF5-497C-AE22-7569BEF92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67623"/>
              </p:ext>
            </p:extLst>
          </p:nvPr>
        </p:nvGraphicFramePr>
        <p:xfrm>
          <a:off x="6100490" y="3449321"/>
          <a:ext cx="5386660" cy="2506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550">
                  <a:extLst>
                    <a:ext uri="{9D8B030D-6E8A-4147-A177-3AD203B41FA5}">
                      <a16:colId xmlns:a16="http://schemas.microsoft.com/office/drawing/2014/main" val="1634197867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902079975"/>
                    </a:ext>
                  </a:extLst>
                </a:gridCol>
                <a:gridCol w="1076960">
                  <a:extLst>
                    <a:ext uri="{9D8B030D-6E8A-4147-A177-3AD203B41FA5}">
                      <a16:colId xmlns:a16="http://schemas.microsoft.com/office/drawing/2014/main" val="1142492593"/>
                    </a:ext>
                  </a:extLst>
                </a:gridCol>
                <a:gridCol w="985520">
                  <a:extLst>
                    <a:ext uri="{9D8B030D-6E8A-4147-A177-3AD203B41FA5}">
                      <a16:colId xmlns:a16="http://schemas.microsoft.com/office/drawing/2014/main" val="3852724052"/>
                    </a:ext>
                  </a:extLst>
                </a:gridCol>
                <a:gridCol w="1144270">
                  <a:extLst>
                    <a:ext uri="{9D8B030D-6E8A-4147-A177-3AD203B41FA5}">
                      <a16:colId xmlns:a16="http://schemas.microsoft.com/office/drawing/2014/main" val="27995556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Polishing time /mins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Trough height /um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Plane height /um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 dirty="0">
                          <a:effectLst/>
                        </a:rPr>
                        <a:t>Difference  /um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u="none" strike="noStrike">
                          <a:effectLst/>
                        </a:rPr>
                        <a:t>Removed thickness/um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4609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Profile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6339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211.54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250.42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38.88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969136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10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193.52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232.58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39.06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0.18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3241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20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199.4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239.22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39.82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0.76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044445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Profile 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93690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218.26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250.28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32.02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84590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10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200.9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232.34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31.44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-0.58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114517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20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207.46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238.76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>
                          <a:effectLst/>
                        </a:rPr>
                        <a:t>31.3</a:t>
                      </a:r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600" u="none" strike="noStrike" dirty="0">
                          <a:effectLst/>
                        </a:rPr>
                        <a:t>-0.14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593199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020591A-C454-4E46-A8C5-F25DA40E8824}"/>
              </a:ext>
            </a:extLst>
          </p:cNvPr>
          <p:cNvSpPr txBox="1"/>
          <p:nvPr/>
        </p:nvSpPr>
        <p:spPr>
          <a:xfrm>
            <a:off x="6553200" y="6030555"/>
            <a:ext cx="484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Again with error of 1.4 um no observable erosion </a:t>
            </a:r>
          </a:p>
        </p:txBody>
      </p:sp>
    </p:spTree>
    <p:extLst>
      <p:ext uri="{BB962C8B-B14F-4D97-AF65-F5344CB8AC3E}">
        <p14:creationId xmlns:p14="http://schemas.microsoft.com/office/powerpoint/2010/main" val="3186955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240</Words>
  <Application>Microsoft Office PowerPoint</Application>
  <PresentationFormat>Widescreen</PresentationFormat>
  <Paragraphs>80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OPS &amp; Diamond Eurofer Steel Surface Removal</vt:lpstr>
      <vt:lpstr>OPS Study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OPS &amp; Diamond Surface Removal</dc:title>
  <dc:creator>Angus Wylie</dc:creator>
  <cp:lastModifiedBy>Angus Wylie</cp:lastModifiedBy>
  <cp:revision>5</cp:revision>
  <dcterms:created xsi:type="dcterms:W3CDTF">2021-09-22T18:21:49Z</dcterms:created>
  <dcterms:modified xsi:type="dcterms:W3CDTF">2022-03-03T12:24:16Z</dcterms:modified>
</cp:coreProperties>
</file>